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4630400" cy="8229600"/>
  <p:notesSz cx="8229600" cy="146304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Inter" panose="020B0604020202020204" charset="0"/>
      <p:regular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83" d="100"/>
          <a:sy n="83" d="100"/>
        </p:scale>
        <p:origin x="-144" y="78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539BC-AED4-43D4-A262-5975160FDDC8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FFB26F-29E7-4BA7-AAC5-8AA247B0D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268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lIns="109728" tIns="54864" rIns="109728" bIns="54864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lIns="109728" tIns="54864" rIns="109728" bIns="54864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lIns="109728" tIns="54864" rIns="109728" bIns="54864"/>
          <a:lstStyle/>
          <a:p>
            <a:fld id="{43BCFBC4-64B7-4E16-B9BD-5E60B01F5D04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lIns="109728" tIns="54864" rIns="109728" bIns="54864"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lIns="109728" tIns="54864" rIns="109728" bIns="54864"/>
          <a:lstStyle/>
          <a:p>
            <a:fld id="{C9E1273F-59AA-486E-AA63-7DF4AF645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035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5.png"/><Relationship Id="rId7" Type="http://schemas.openxmlformats.org/officeDocument/2006/relationships/image" Target="../media/image-7-7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-7-5.svg"/><Relationship Id="rId5" Type="http://schemas.openxmlformats.org/officeDocument/2006/relationships/image" Target="../media/image-7-3.sv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-9-6.svg"/><Relationship Id="rId5" Type="http://schemas.openxmlformats.org/officeDocument/2006/relationships/image" Target="../media/image-9-4.svg"/><Relationship Id="rId4" Type="http://schemas.openxmlformats.org/officeDocument/2006/relationships/image" Target="../media/image-9-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351723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Цифровые инструменты в этнокультурном образовании</a:t>
            </a:r>
            <a:endParaRPr lang="en-US" sz="4450" dirty="0">
              <a:solidFill>
                <a:srgbClr val="002060"/>
              </a:solidFill>
            </a:endParaRPr>
          </a:p>
        </p:txBody>
      </p:sp>
      <p:sp>
        <p:nvSpPr>
          <p:cNvPr id="4" name="Text 1"/>
          <p:cNvSpPr/>
          <p:nvPr/>
        </p:nvSpPr>
        <p:spPr>
          <a:xfrm>
            <a:off x="6280190" y="4818221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От сохранения наследия — к интерактивному обучению</a:t>
            </a:r>
            <a:endParaRPr lang="en-US" sz="1750" dirty="0">
              <a:solidFill>
                <a:srgbClr val="002060"/>
              </a:solidFill>
            </a:endParaRPr>
          </a:p>
        </p:txBody>
      </p:sp>
      <p:sp>
        <p:nvSpPr>
          <p:cNvPr id="5" name="Shape 2"/>
          <p:cNvSpPr/>
          <p:nvPr/>
        </p:nvSpPr>
        <p:spPr>
          <a:xfrm>
            <a:off x="6280190" y="5436275"/>
            <a:ext cx="4326850" cy="441484"/>
          </a:xfrm>
          <a:prstGeom prst="roundRect">
            <a:avLst>
              <a:gd name="adj" fmla="val 17263"/>
            </a:avLst>
          </a:prstGeom>
          <a:noFill/>
          <a:ln w="7620">
            <a:solidFill>
              <a:srgbClr val="4950BC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6423898" y="5511879"/>
            <a:ext cx="3678674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ru-RU" sz="1400" dirty="0" smtClean="0">
                <a:solidFill>
                  <a:srgbClr val="4950BC"/>
                </a:solidFill>
                <a:latin typeface="Inter" pitchFamily="34" charset="0"/>
                <a:ea typeface="Inter" pitchFamily="34" charset="-122"/>
              </a:rPr>
              <a:t>Федорова С.Н., доктор </a:t>
            </a:r>
            <a:r>
              <a:rPr lang="ru-RU" sz="1400" dirty="0" err="1" smtClean="0">
                <a:solidFill>
                  <a:srgbClr val="4950BC"/>
                </a:solidFill>
                <a:latin typeface="Inter" pitchFamily="34" charset="0"/>
                <a:ea typeface="Inter" pitchFamily="34" charset="-122"/>
              </a:rPr>
              <a:t>пед.наук</a:t>
            </a:r>
            <a:r>
              <a:rPr lang="ru-RU" sz="1400" dirty="0" smtClean="0">
                <a:solidFill>
                  <a:srgbClr val="4950BC"/>
                </a:solidFill>
                <a:latin typeface="Inter" pitchFamily="34" charset="0"/>
                <a:ea typeface="Inter" pitchFamily="34" charset="-122"/>
              </a:rPr>
              <a:t>, профессор</a:t>
            </a:r>
            <a:endParaRPr lang="en-US" sz="1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546116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409105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Главный вывод</a:t>
            </a:r>
            <a:endParaRPr lang="en-US" sz="4450" dirty="0">
              <a:solidFill>
                <a:srgbClr val="002060"/>
              </a:solidFill>
            </a:endParaRPr>
          </a:p>
        </p:txBody>
      </p:sp>
      <p:sp>
        <p:nvSpPr>
          <p:cNvPr id="4" name="Text 1"/>
          <p:cNvSpPr/>
          <p:nvPr/>
        </p:nvSpPr>
        <p:spPr>
          <a:xfrm>
            <a:off x="1133951" y="2713196"/>
            <a:ext cx="721625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Цифровые технологии должны работать в связке: </a:t>
            </a:r>
            <a:r>
              <a:rPr lang="en-US" sz="1750" b="1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Учитель — Цифра — Мастер/Носитель традиции</a:t>
            </a:r>
            <a:endParaRPr lang="en-US" sz="1750" dirty="0">
              <a:solidFill>
                <a:srgbClr val="002060"/>
              </a:solidFill>
            </a:endParaRPr>
          </a:p>
        </p:txBody>
      </p:sp>
      <p:sp>
        <p:nvSpPr>
          <p:cNvPr id="5" name="Shape 2"/>
          <p:cNvSpPr/>
          <p:nvPr/>
        </p:nvSpPr>
        <p:spPr>
          <a:xfrm>
            <a:off x="793790" y="2458045"/>
            <a:ext cx="30480" cy="1236107"/>
          </a:xfrm>
          <a:prstGeom prst="rect">
            <a:avLst/>
          </a:prstGeom>
          <a:solidFill>
            <a:srgbClr val="4950BC"/>
          </a:solidFill>
          <a:ln/>
        </p:spPr>
      </p:sp>
      <p:sp>
        <p:nvSpPr>
          <p:cNvPr id="6" name="Shape 3"/>
          <p:cNvSpPr/>
          <p:nvPr/>
        </p:nvSpPr>
        <p:spPr>
          <a:xfrm>
            <a:off x="793790" y="3949303"/>
            <a:ext cx="7556421" cy="1322189"/>
          </a:xfrm>
          <a:prstGeom prst="roundRect">
            <a:avLst>
              <a:gd name="adj" fmla="val 7205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028224" y="418373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Цифра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8" name="Text 5"/>
          <p:cNvSpPr/>
          <p:nvPr/>
        </p:nvSpPr>
        <p:spPr>
          <a:xfrm>
            <a:off x="1028224" y="4674156"/>
            <a:ext cx="708755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Катализатор мотивации</a:t>
            </a:r>
            <a:endParaRPr lang="en-US" sz="1750" dirty="0">
              <a:solidFill>
                <a:srgbClr val="002060"/>
              </a:solidFill>
            </a:endParaRPr>
          </a:p>
        </p:txBody>
      </p:sp>
      <p:sp>
        <p:nvSpPr>
          <p:cNvPr id="9" name="Shape 6"/>
          <p:cNvSpPr/>
          <p:nvPr/>
        </p:nvSpPr>
        <p:spPr>
          <a:xfrm>
            <a:off x="793790" y="5498306"/>
            <a:ext cx="7556421" cy="1322189"/>
          </a:xfrm>
          <a:prstGeom prst="roundRect">
            <a:avLst>
              <a:gd name="adj" fmla="val 7205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1028224" y="573274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Человек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11" name="Text 8"/>
          <p:cNvSpPr/>
          <p:nvPr/>
        </p:nvSpPr>
        <p:spPr>
          <a:xfrm>
            <a:off x="1028224" y="6223159"/>
            <a:ext cx="708755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Передаёт «душу» культуре</a:t>
            </a:r>
            <a:endParaRPr lang="en-US" sz="1750" dirty="0">
              <a:solidFill>
                <a:srgbClr val="002060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570107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349947"/>
          </a:xfrm>
        </p:spPr>
      </p:pic>
    </p:spTree>
    <p:extLst>
      <p:ext uri="{BB962C8B-B14F-4D97-AF65-F5344CB8AC3E}">
        <p14:creationId xmlns:p14="http://schemas.microsoft.com/office/powerpoint/2010/main" val="335386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558409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Парадокс цифровой эпохи</a:t>
            </a:r>
            <a:endParaRPr lang="en-US" sz="4450" dirty="0">
              <a:solidFill>
                <a:srgbClr val="002060"/>
              </a:solidFill>
            </a:endParaRPr>
          </a:p>
        </p:txBody>
      </p:sp>
      <p:sp>
        <p:nvSpPr>
          <p:cNvPr id="4" name="Shape 1"/>
          <p:cNvSpPr/>
          <p:nvPr/>
        </p:nvSpPr>
        <p:spPr>
          <a:xfrm>
            <a:off x="6272570" y="2975967"/>
            <a:ext cx="7556421" cy="2860179"/>
          </a:xfrm>
          <a:prstGeom prst="roundRect">
            <a:avLst>
              <a:gd name="adj" fmla="val 2840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6272570" y="2751652"/>
            <a:ext cx="7541181" cy="1669852"/>
          </a:xfrm>
          <a:prstGeom prst="roundRect">
            <a:avLst>
              <a:gd name="adj" fmla="val 5705"/>
            </a:avLst>
          </a:prstGeom>
          <a:solidFill>
            <a:srgbClr val="DADBF1"/>
          </a:solidFill>
          <a:ln/>
        </p:spPr>
      </p:sp>
      <p:sp>
        <p:nvSpPr>
          <p:cNvPr id="6" name="Text 3"/>
          <p:cNvSpPr/>
          <p:nvPr/>
        </p:nvSpPr>
        <p:spPr>
          <a:xfrm>
            <a:off x="6411754" y="315313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Вызов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7" name="Text 4"/>
          <p:cNvSpPr/>
          <p:nvPr/>
        </p:nvSpPr>
        <p:spPr>
          <a:xfrm>
            <a:off x="6411753" y="3695699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Чем «цифровее» поколение — тем труднее приобщить его к традиции</a:t>
            </a:r>
            <a:endParaRPr lang="en-US" sz="1750" dirty="0">
              <a:solidFill>
                <a:srgbClr val="002060"/>
              </a:solidFill>
            </a:endParaRPr>
          </a:p>
        </p:txBody>
      </p:sp>
      <p:sp>
        <p:nvSpPr>
          <p:cNvPr id="8" name="Shape 5"/>
          <p:cNvSpPr/>
          <p:nvPr/>
        </p:nvSpPr>
        <p:spPr>
          <a:xfrm>
            <a:off x="6272567" y="4766310"/>
            <a:ext cx="7541181" cy="1669852"/>
          </a:xfrm>
          <a:prstGeom prst="rect">
            <a:avLst/>
          </a:prstGeom>
          <a:solidFill>
            <a:srgbClr val="DADBF1"/>
          </a:solidFill>
          <a:ln/>
        </p:spPr>
      </p:sp>
      <p:sp>
        <p:nvSpPr>
          <p:cNvPr id="9" name="Shape 6"/>
          <p:cNvSpPr/>
          <p:nvPr/>
        </p:nvSpPr>
        <p:spPr>
          <a:xfrm>
            <a:off x="6287810" y="4993600"/>
            <a:ext cx="7541181" cy="30480"/>
          </a:xfrm>
          <a:prstGeom prst="roundRect">
            <a:avLst>
              <a:gd name="adj" fmla="val 312558"/>
            </a:avLst>
          </a:prstGeom>
          <a:solidFill>
            <a:srgbClr val="C0C1D7"/>
          </a:solidFill>
          <a:ln/>
        </p:spPr>
      </p:sp>
      <p:sp>
        <p:nvSpPr>
          <p:cNvPr id="10" name="Text 7"/>
          <p:cNvSpPr/>
          <p:nvPr/>
        </p:nvSpPr>
        <p:spPr>
          <a:xfrm>
            <a:off x="6411753" y="500884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Решение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11" name="Text 8"/>
          <p:cNvSpPr/>
          <p:nvPr/>
        </p:nvSpPr>
        <p:spPr>
          <a:xfrm>
            <a:off x="6411754" y="5473243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Цифровые технологии — не самоцель, а </a:t>
            </a:r>
            <a:r>
              <a:rPr lang="en-US" sz="1750" b="1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мост</a:t>
            </a: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между традицией и современностью</a:t>
            </a:r>
            <a:endParaRPr lang="en-US" sz="1750" dirty="0">
              <a:solidFill>
                <a:srgbClr val="002060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546116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82930" y="478631"/>
            <a:ext cx="1227534" cy="284559"/>
          </a:xfrm>
          <a:prstGeom prst="roundRect">
            <a:avLst>
              <a:gd name="adj" fmla="val 19669"/>
            </a:avLst>
          </a:prstGeom>
          <a:solidFill>
            <a:srgbClr val="DADBF1"/>
          </a:solidFill>
          <a:ln/>
        </p:spPr>
      </p:sp>
      <p:sp>
        <p:nvSpPr>
          <p:cNvPr id="3" name="Text 1"/>
          <p:cNvSpPr/>
          <p:nvPr/>
        </p:nvSpPr>
        <p:spPr>
          <a:xfrm>
            <a:off x="682823" y="528518"/>
            <a:ext cx="1027748" cy="1847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50"/>
              </a:lnSpc>
              <a:buNone/>
            </a:pPr>
            <a:r>
              <a:rPr lang="en-US" sz="10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ИНСТРУМЕНТ 1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82930" y="812006"/>
            <a:ext cx="7586305" cy="5205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325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VR/AR: машина времени в культуру</a:t>
            </a:r>
            <a:endParaRPr lang="en-US" sz="3250" dirty="0">
              <a:solidFill>
                <a:srgbClr val="002060"/>
              </a:solidFill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90" y="1367373"/>
            <a:ext cx="8609767" cy="487882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9492258" y="1527810"/>
            <a:ext cx="4157782" cy="2602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Кейс: поселение народа Ами (Тайвань)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7" name="Text 4"/>
          <p:cNvSpPr/>
          <p:nvPr/>
        </p:nvSpPr>
        <p:spPr>
          <a:xfrm>
            <a:off x="9492258" y="1967507"/>
            <a:ext cx="4448532" cy="4622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3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Учащиеся </a:t>
            </a:r>
            <a:r>
              <a:rPr lang="en-US" sz="1300" b="1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строят дом</a:t>
            </a:r>
            <a:r>
              <a:rPr lang="en-US" sz="13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участвуют в ритуалах, исследуют убранство — не наблюдают, а </a:t>
            </a:r>
            <a:r>
              <a:rPr lang="en-US" sz="1300" b="1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проживают</a:t>
            </a:r>
            <a:endParaRPr lang="en-US" sz="1300" dirty="0">
              <a:solidFill>
                <a:srgbClr val="002060"/>
              </a:solidFill>
            </a:endParaRPr>
          </a:p>
        </p:txBody>
      </p:sp>
      <p:sp>
        <p:nvSpPr>
          <p:cNvPr id="8" name="Shape 5"/>
          <p:cNvSpPr/>
          <p:nvPr/>
        </p:nvSpPr>
        <p:spPr>
          <a:xfrm>
            <a:off x="9391531" y="2532578"/>
            <a:ext cx="4365784" cy="943570"/>
          </a:xfrm>
          <a:prstGeom prst="roundRect">
            <a:avLst>
              <a:gd name="adj" fmla="val 7415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9492258" y="2653427"/>
            <a:ext cx="2082165" cy="2602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Эмпатия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10" name="Text 7"/>
          <p:cNvSpPr/>
          <p:nvPr/>
        </p:nvSpPr>
        <p:spPr>
          <a:xfrm>
            <a:off x="9511427" y="3104911"/>
            <a:ext cx="4138613" cy="231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3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«Эффект присутствия» повышает запоминаемость</a:t>
            </a:r>
            <a:endParaRPr lang="en-US" sz="1300" dirty="0">
              <a:solidFill>
                <a:srgbClr val="002060"/>
              </a:solidFill>
            </a:endParaRPr>
          </a:p>
        </p:txBody>
      </p:sp>
      <p:sp>
        <p:nvSpPr>
          <p:cNvPr id="11" name="Shape 8"/>
          <p:cNvSpPr/>
          <p:nvPr/>
        </p:nvSpPr>
        <p:spPr>
          <a:xfrm>
            <a:off x="9391531" y="3972758"/>
            <a:ext cx="4346198" cy="943570"/>
          </a:xfrm>
          <a:prstGeom prst="roundRect">
            <a:avLst>
              <a:gd name="adj" fmla="val 7415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9391531" y="4070747"/>
            <a:ext cx="2082165" cy="2602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Оценка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13" name="Text 10"/>
          <p:cNvSpPr/>
          <p:nvPr/>
        </p:nvSpPr>
        <p:spPr>
          <a:xfrm>
            <a:off x="9391531" y="4568190"/>
            <a:ext cx="4548902" cy="22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3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Система фиксирует действия учеников</a:t>
            </a:r>
            <a:endParaRPr lang="en-US" sz="1300" dirty="0">
              <a:solidFill>
                <a:srgbClr val="002060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546116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93790" y="1296591"/>
            <a:ext cx="1709023" cy="426244"/>
          </a:xfrm>
          <a:prstGeom prst="roundRect">
            <a:avLst>
              <a:gd name="adj" fmla="val 17880"/>
            </a:avLst>
          </a:prstGeom>
          <a:solidFill>
            <a:srgbClr val="DADBF1"/>
          </a:solidFill>
          <a:ln/>
        </p:spPr>
      </p:sp>
      <p:sp>
        <p:nvSpPr>
          <p:cNvPr id="3" name="Text 1"/>
          <p:cNvSpPr/>
          <p:nvPr/>
        </p:nvSpPr>
        <p:spPr>
          <a:xfrm>
            <a:off x="929878" y="1364575"/>
            <a:ext cx="1436846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ИНСТРУМЕНТ 2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793790" y="1813560"/>
            <a:ext cx="1025735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Геймификация: ученик как соавтор</a:t>
            </a:r>
            <a:endParaRPr lang="en-US" sz="4450" dirty="0">
              <a:solidFill>
                <a:srgbClr val="002060"/>
              </a:solidFill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862501"/>
            <a:ext cx="2411968" cy="1490663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93790" y="4636651"/>
            <a:ext cx="415861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Minecraft: площадь Накше-Джахан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7" name="Text 4"/>
          <p:cNvSpPr/>
          <p:nvPr/>
        </p:nvSpPr>
        <p:spPr>
          <a:xfrm>
            <a:off x="793790" y="5481399"/>
            <a:ext cx="415861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Летний лагерь ЮНЕСКО — восстановление объекта Всемирного наследия через QR-коды и архивы</a:t>
            </a:r>
            <a:endParaRPr lang="en-US" sz="1750" dirty="0">
              <a:solidFill>
                <a:srgbClr val="002060"/>
              </a:solidFill>
            </a:endParaRPr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893" y="2862501"/>
            <a:ext cx="2411968" cy="1490663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235893" y="4636651"/>
            <a:ext cx="415861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GDevelop: игры по фольклору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10" name="Text 6"/>
          <p:cNvSpPr/>
          <p:nvPr/>
        </p:nvSpPr>
        <p:spPr>
          <a:xfrm>
            <a:off x="5235893" y="5481399"/>
            <a:ext cx="41586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Создание квестов по эпосам «Коркыт Ата», «Нарты» — глубокий анализ сюжета через дизайн</a:t>
            </a:r>
            <a:endParaRPr lang="en-US" sz="1750" dirty="0">
              <a:solidFill>
                <a:srgbClr val="002060"/>
              </a:solidFill>
            </a:endParaRPr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95" y="2862501"/>
            <a:ext cx="2411968" cy="1490663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677995" y="463665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Эффект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13" name="Text 8"/>
          <p:cNvSpPr/>
          <p:nvPr/>
        </p:nvSpPr>
        <p:spPr>
          <a:xfrm>
            <a:off x="9677995" y="5127069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90% усвоения</a:t>
            </a: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при learning by doing. Развитие системного мышления</a:t>
            </a:r>
            <a:endParaRPr lang="en-US" sz="1750" dirty="0">
              <a:solidFill>
                <a:srgbClr val="002060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570107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09337" y="333732"/>
            <a:ext cx="881658" cy="183475"/>
          </a:xfrm>
          <a:prstGeom prst="roundRect">
            <a:avLst>
              <a:gd name="adj" fmla="val 21419"/>
            </a:avLst>
          </a:prstGeom>
          <a:solidFill>
            <a:srgbClr val="DADBF1"/>
          </a:solidFill>
          <a:ln/>
        </p:spPr>
      </p:sp>
      <p:sp>
        <p:nvSpPr>
          <p:cNvPr id="3" name="Text 1"/>
          <p:cNvSpPr/>
          <p:nvPr/>
        </p:nvSpPr>
        <p:spPr>
          <a:xfrm>
            <a:off x="479465" y="368737"/>
            <a:ext cx="741402" cy="1134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850"/>
              </a:lnSpc>
              <a:buNone/>
            </a:pPr>
            <a:r>
              <a:rPr lang="en-US" sz="7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ИНСТРУМЕНТ 3</a:t>
            </a:r>
            <a:endParaRPr lang="en-US" sz="700" dirty="0"/>
          </a:p>
        </p:txBody>
      </p:sp>
      <p:sp>
        <p:nvSpPr>
          <p:cNvPr id="4" name="Text 2"/>
          <p:cNvSpPr/>
          <p:nvPr/>
        </p:nvSpPr>
        <p:spPr>
          <a:xfrm>
            <a:off x="409337" y="541258"/>
            <a:ext cx="4474012" cy="3655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3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Мультимедийные платформы</a:t>
            </a:r>
            <a:endParaRPr lang="en-US" sz="2300" dirty="0">
              <a:solidFill>
                <a:srgbClr val="002060"/>
              </a:solidFill>
            </a:endParaRPr>
          </a:p>
        </p:txBody>
      </p:sp>
      <p:sp>
        <p:nvSpPr>
          <p:cNvPr id="5" name="Text 3"/>
          <p:cNvSpPr/>
          <p:nvPr/>
        </p:nvSpPr>
        <p:spPr>
          <a:xfrm>
            <a:off x="630376" y="1463040"/>
            <a:ext cx="4353104" cy="5372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«Учим традиции» (Россия)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6" name="Text 4"/>
          <p:cNvSpPr/>
          <p:nvPr/>
        </p:nvSpPr>
        <p:spPr>
          <a:xfrm>
            <a:off x="409337" y="1858565"/>
            <a:ext cx="6833354" cy="5417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1100"/>
              </a:lnSpc>
              <a:buNone/>
            </a:pPr>
            <a:r>
              <a:rPr lang="en-US" sz="14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Курсы для педагогов коренных народов Севера, </a:t>
            </a:r>
            <a:r>
              <a:rPr lang="en-US" sz="1400" dirty="0" err="1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Сибири</a:t>
            </a:r>
            <a:r>
              <a:rPr lang="en-US" sz="14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endParaRPr lang="ru-RU" sz="1400" dirty="0" smtClean="0">
              <a:solidFill>
                <a:srgbClr val="002060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marL="0" indent="0" algn="just">
              <a:lnSpc>
                <a:spcPts val="1100"/>
              </a:lnSpc>
              <a:buNone/>
            </a:pPr>
            <a:r>
              <a:rPr lang="en-US" sz="1400" dirty="0" smtClean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 </a:t>
            </a:r>
            <a:r>
              <a:rPr lang="en-US" sz="14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Дальнего Востока. </a:t>
            </a:r>
            <a:endParaRPr lang="ru-RU" sz="1400" dirty="0" smtClean="0">
              <a:solidFill>
                <a:srgbClr val="002060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marL="0" indent="0" algn="just">
              <a:lnSpc>
                <a:spcPts val="1100"/>
              </a:lnSpc>
              <a:buNone/>
            </a:pPr>
            <a:r>
              <a:rPr lang="en-US" sz="1400" b="1" dirty="0" err="1" smtClean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Офлайн-режим</a:t>
            </a:r>
            <a:r>
              <a:rPr lang="en-US" sz="1400" dirty="0" smtClean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4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 критически важен для удалённых школ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8" name="Text 6"/>
          <p:cNvSpPr/>
          <p:nvPr/>
        </p:nvSpPr>
        <p:spPr>
          <a:xfrm>
            <a:off x="496908" y="3056365"/>
            <a:ext cx="4001095" cy="3123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Этнокнига (Магаданская область)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Text 7"/>
          <p:cNvSpPr/>
          <p:nvPr/>
        </p:nvSpPr>
        <p:spPr>
          <a:xfrm>
            <a:off x="531198" y="3621584"/>
            <a:ext cx="5246965" cy="485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14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Интерактивные карты, аудиохроника, 3D-модели </a:t>
            </a:r>
            <a:endParaRPr lang="ru-RU" sz="1400" dirty="0" smtClean="0">
              <a:solidFill>
                <a:srgbClr val="002060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marL="0" indent="0" algn="l">
              <a:lnSpc>
                <a:spcPts val="1100"/>
              </a:lnSpc>
              <a:buNone/>
            </a:pPr>
            <a:r>
              <a:rPr lang="en-US" sz="1400" dirty="0" err="1" smtClean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утвари</a:t>
            </a:r>
            <a:r>
              <a:rPr lang="en-US" sz="1400" dirty="0" smtClean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4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 </a:t>
            </a:r>
            <a:r>
              <a:rPr lang="en-US" sz="1400" dirty="0" err="1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мультиформат</a:t>
            </a:r>
            <a:r>
              <a:rPr lang="en-US" sz="14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для</a:t>
            </a:r>
            <a:r>
              <a:rPr lang="en-US" sz="1400" dirty="0" smtClean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4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визуалов, </a:t>
            </a:r>
            <a:r>
              <a:rPr lang="en-US" sz="1400" dirty="0" err="1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аудиалов</a:t>
            </a:r>
            <a:r>
              <a:rPr lang="en-US" sz="14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endParaRPr lang="ru-RU" sz="1400" dirty="0" smtClean="0">
              <a:solidFill>
                <a:srgbClr val="002060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marL="0" indent="0" algn="l">
              <a:lnSpc>
                <a:spcPts val="1100"/>
              </a:lnSpc>
              <a:buNone/>
            </a:pPr>
            <a:r>
              <a:rPr lang="en-US" sz="1400" dirty="0" smtClean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 </a:t>
            </a:r>
            <a:r>
              <a:rPr lang="en-US" sz="14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кинестетиков</a:t>
            </a:r>
            <a:endParaRPr lang="en-US" sz="1400" dirty="0">
              <a:solidFill>
                <a:srgbClr val="002060"/>
              </a:solidFill>
            </a:endParaRPr>
          </a:p>
        </p:txBody>
      </p:sp>
      <p:pic>
        <p:nvPicPr>
          <p:cNvPr id="10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1060" y="1073348"/>
            <a:ext cx="5747621" cy="5747621"/>
          </a:xfrm>
          <a:prstGeom prst="rect">
            <a:avLst/>
          </a:prstGeom>
        </p:spPr>
      </p:pic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9650" y="1064896"/>
            <a:ext cx="5599032" cy="5599032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570107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D:\Федорова С.Н\научная\Конференции форумы, съезды\2026\МНПК Казань апрель\QR Учим традиции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165" y="106322"/>
            <a:ext cx="2034540" cy="203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Федорова С.Н\научная\Конференции форумы, съезды\2026\МНПК Казань апрель\QR Мультимедийная этнокнига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125" y="2320290"/>
            <a:ext cx="2096870" cy="209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Федорова С.Н\научная\Конференции форумы, съезды\2026\МНПК Казань апрель\QR Обучение бурятскому языку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176" y="5040303"/>
            <a:ext cx="2246768" cy="224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0376" y="5040303"/>
            <a:ext cx="48686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Интерактивный учебник "</a:t>
            </a:r>
            <a:r>
              <a:rPr lang="ru-RU" sz="2000" b="1" dirty="0" err="1">
                <a:solidFill>
                  <a:srgbClr val="002060"/>
                </a:solidFill>
              </a:rPr>
              <a:t>Амар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мэндэ</a:t>
            </a:r>
            <a:r>
              <a:rPr lang="ru-RU" sz="2000" b="1" dirty="0">
                <a:solidFill>
                  <a:srgbClr val="002060"/>
                </a:solidFill>
              </a:rPr>
              <a:t>-э!</a:t>
            </a:r>
            <a:r>
              <a:rPr lang="ru-RU" dirty="0"/>
              <a:t>"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68626" y="5813078"/>
            <a:ext cx="4868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Мультимедийный </a:t>
            </a:r>
            <a:r>
              <a:rPr lang="ru-RU" dirty="0">
                <a:solidFill>
                  <a:srgbClr val="002060"/>
                </a:solidFill>
              </a:rPr>
              <a:t>продукт по изучению бурятского языка использует элементы ИИ для распознавания произношения, давая мгновенную обратную связь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1180" y="168711"/>
            <a:ext cx="5189220" cy="778383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93790" y="997506"/>
            <a:ext cx="1715691" cy="426244"/>
          </a:xfrm>
          <a:prstGeom prst="roundRect">
            <a:avLst>
              <a:gd name="adj" fmla="val 17880"/>
            </a:avLst>
          </a:prstGeom>
          <a:solidFill>
            <a:srgbClr val="DADBF1"/>
          </a:solidFill>
          <a:ln/>
        </p:spPr>
      </p:sp>
      <p:sp>
        <p:nvSpPr>
          <p:cNvPr id="4" name="Text 1"/>
          <p:cNvSpPr/>
          <p:nvPr/>
        </p:nvSpPr>
        <p:spPr>
          <a:xfrm>
            <a:off x="929878" y="1065490"/>
            <a:ext cx="1443514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ИНСТРУМЕНТ 4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793790" y="1514475"/>
            <a:ext cx="8018740" cy="8972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ИИ и этичный сторителлинг</a:t>
            </a:r>
            <a:endParaRPr lang="en-US" sz="4450" dirty="0">
              <a:solidFill>
                <a:srgbClr val="002060"/>
              </a:solidFill>
            </a:endParaRPr>
          </a:p>
        </p:txBody>
      </p:sp>
      <p:sp>
        <p:nvSpPr>
          <p:cNvPr id="6" name="Shape 3"/>
          <p:cNvSpPr/>
          <p:nvPr/>
        </p:nvSpPr>
        <p:spPr>
          <a:xfrm>
            <a:off x="793790" y="2493407"/>
            <a:ext cx="3664744" cy="2047994"/>
          </a:xfrm>
          <a:prstGeom prst="roundRect">
            <a:avLst>
              <a:gd name="adj" fmla="val 465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929878" y="275224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BluePrompt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8" name="Text 5"/>
          <p:cNvSpPr/>
          <p:nvPr/>
        </p:nvSpPr>
        <p:spPr>
          <a:xfrm>
            <a:off x="911185" y="3181171"/>
            <a:ext cx="319587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Историческая память и эмпатия — визуализация эпосов без стереотипов</a:t>
            </a:r>
            <a:endParaRPr lang="en-US" sz="1750" dirty="0">
              <a:solidFill>
                <a:srgbClr val="002060"/>
              </a:solidFill>
            </a:endParaRPr>
          </a:p>
        </p:txBody>
      </p:sp>
      <p:sp>
        <p:nvSpPr>
          <p:cNvPr id="9" name="Shape 6"/>
          <p:cNvSpPr/>
          <p:nvPr/>
        </p:nvSpPr>
        <p:spPr>
          <a:xfrm>
            <a:off x="4653618" y="2493407"/>
            <a:ext cx="3664863" cy="2047994"/>
          </a:xfrm>
          <a:prstGeom prst="roundRect">
            <a:avLst>
              <a:gd name="adj" fmla="val 465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4919780" y="274177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GreenPrompt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11" name="Text 8"/>
          <p:cNvSpPr/>
          <p:nvPr/>
        </p:nvSpPr>
        <p:spPr>
          <a:xfrm>
            <a:off x="4803160" y="3362622"/>
            <a:ext cx="31959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Связь культурных традиций с экологией</a:t>
            </a:r>
            <a:endParaRPr lang="en-US" sz="1750" dirty="0">
              <a:solidFill>
                <a:srgbClr val="002060"/>
              </a:solidFill>
            </a:endParaRPr>
          </a:p>
        </p:txBody>
      </p:sp>
      <p:sp>
        <p:nvSpPr>
          <p:cNvPr id="12" name="Shape 9"/>
          <p:cNvSpPr/>
          <p:nvPr/>
        </p:nvSpPr>
        <p:spPr>
          <a:xfrm>
            <a:off x="793790" y="4704457"/>
            <a:ext cx="7556421" cy="1685092"/>
          </a:xfrm>
          <a:prstGeom prst="roundRect">
            <a:avLst>
              <a:gd name="adj" fmla="val 5654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1086743" y="4844177"/>
            <a:ext cx="307883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⚠️ Предостережение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14" name="Text 11"/>
          <p:cNvSpPr/>
          <p:nvPr/>
        </p:nvSpPr>
        <p:spPr>
          <a:xfrm>
            <a:off x="1028224" y="5426035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ИИ «галлюцинирует» и транслирует стереотипы. Педагог формирует </a:t>
            </a:r>
            <a:r>
              <a:rPr lang="en-US" sz="1750" b="1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критическое отношение</a:t>
            </a:r>
            <a:endParaRPr lang="en-US" sz="1750" dirty="0">
              <a:solidFill>
                <a:srgbClr val="002060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570107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96133" y="482441"/>
            <a:ext cx="1066324" cy="232410"/>
          </a:xfrm>
          <a:prstGeom prst="roundRect">
            <a:avLst>
              <a:gd name="adj" fmla="val 20496"/>
            </a:avLst>
          </a:prstGeom>
          <a:solidFill>
            <a:srgbClr val="DADBF1"/>
          </a:solidFill>
          <a:ln/>
        </p:spPr>
      </p:sp>
      <p:sp>
        <p:nvSpPr>
          <p:cNvPr id="3" name="Text 1"/>
          <p:cNvSpPr/>
          <p:nvPr/>
        </p:nvSpPr>
        <p:spPr>
          <a:xfrm>
            <a:off x="581144" y="524947"/>
            <a:ext cx="896302" cy="147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150"/>
              </a:lnSpc>
              <a:buNone/>
            </a:pPr>
            <a:r>
              <a:rPr lang="en-US" sz="8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ИНСТРУМЕНТ 5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496133" y="750213"/>
            <a:ext cx="5372100" cy="443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50"/>
              </a:lnSpc>
              <a:buNone/>
            </a:pPr>
            <a:r>
              <a:rPr lang="en-US" sz="275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Цифра в обучении фольклору</a:t>
            </a:r>
            <a:endParaRPr lang="en-US" sz="2750" dirty="0">
              <a:solidFill>
                <a:srgbClr val="002060"/>
              </a:solidFill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44" y="524947"/>
            <a:ext cx="13638133" cy="6137077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440457" y="1326843"/>
            <a:ext cx="2682293" cy="7376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Визуализировать</a:t>
            </a:r>
            <a:endParaRPr lang="en-US" sz="2300" dirty="0">
              <a:solidFill>
                <a:srgbClr val="002060"/>
              </a:solidFill>
            </a:endParaRPr>
          </a:p>
        </p:txBody>
      </p:sp>
      <p:sp>
        <p:nvSpPr>
          <p:cNvPr id="7" name="Text 4"/>
          <p:cNvSpPr/>
          <p:nvPr/>
        </p:nvSpPr>
        <p:spPr>
          <a:xfrm>
            <a:off x="1562457" y="1824428"/>
            <a:ext cx="4438294" cy="4794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Майндмэп в Miro, структура текста</a:t>
            </a:r>
            <a:endParaRPr lang="en-US" sz="1850" dirty="0">
              <a:solidFill>
                <a:srgbClr val="002060"/>
              </a:solidFill>
            </a:endParaRPr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36847" y="3252970"/>
            <a:ext cx="528634" cy="528634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6117372" y="5750460"/>
            <a:ext cx="2399754" cy="3688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Архивировать</a:t>
            </a:r>
            <a:endParaRPr lang="en-US" sz="2300" dirty="0">
              <a:solidFill>
                <a:srgbClr val="002060"/>
              </a:solidFill>
            </a:endParaRPr>
          </a:p>
        </p:txBody>
      </p:sp>
      <p:sp>
        <p:nvSpPr>
          <p:cNvPr id="10" name="Text 6"/>
          <p:cNvSpPr/>
          <p:nvPr/>
        </p:nvSpPr>
        <p:spPr>
          <a:xfrm>
            <a:off x="4565480" y="6128592"/>
            <a:ext cx="5979717" cy="7191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Оцифровка акынских записей, монтаж аудио</a:t>
            </a:r>
            <a:endParaRPr lang="en-US" sz="1850" dirty="0">
              <a:solidFill>
                <a:srgbClr val="002060"/>
              </a:solidFill>
            </a:endParaRPr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52932" y="5180641"/>
            <a:ext cx="528634" cy="528634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041663" y="1193245"/>
            <a:ext cx="2386640" cy="3688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Ремикс</a:t>
            </a:r>
            <a:endParaRPr lang="en-US" sz="2300" dirty="0">
              <a:solidFill>
                <a:srgbClr val="002060"/>
              </a:solidFill>
            </a:endParaRPr>
          </a:p>
        </p:txBody>
      </p:sp>
      <p:sp>
        <p:nvSpPr>
          <p:cNvPr id="13" name="Text 8"/>
          <p:cNvSpPr/>
          <p:nvPr/>
        </p:nvSpPr>
        <p:spPr>
          <a:xfrm>
            <a:off x="7315198" y="1585013"/>
            <a:ext cx="5932172" cy="9589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Короткое видео в CapCut/TikTok, пересказ подростками</a:t>
            </a:r>
            <a:endParaRPr lang="en-US" sz="1850" dirty="0">
              <a:solidFill>
                <a:srgbClr val="002060"/>
              </a:solidFill>
            </a:endParaRPr>
          </a:p>
        </p:txBody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16563" y="3200516"/>
            <a:ext cx="528635" cy="528634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496133" y="7562850"/>
            <a:ext cx="13638133" cy="1843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5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Исследования Дарибаева и Калдыбай (Казахстан): цифровые форматы преодолевают «разрыв поколений» — фольклор становится источником вдохновения, а не «текстом в пыльной книге»</a:t>
            </a:r>
            <a:endParaRPr lang="en-US" sz="1100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570107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1407" y="667345"/>
            <a:ext cx="5425083" cy="6280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900"/>
              </a:lnSpc>
              <a:buNone/>
            </a:pPr>
            <a:r>
              <a:rPr lang="en-US" sz="395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Риски цифровизации</a:t>
            </a:r>
            <a:endParaRPr lang="en-US" sz="3950" dirty="0">
              <a:solidFill>
                <a:srgbClr val="002060"/>
              </a:solidFill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407" y="1985010"/>
            <a:ext cx="7489984" cy="4244221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9110305" y="981372"/>
            <a:ext cx="4254937" cy="1848803"/>
          </a:xfrm>
          <a:prstGeom prst="roundRect">
            <a:avLst>
              <a:gd name="adj" fmla="val 5935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9235797" y="1013578"/>
            <a:ext cx="91440" cy="1848803"/>
          </a:xfrm>
          <a:prstGeom prst="roundRect">
            <a:avLst>
              <a:gd name="adj" fmla="val 92302"/>
            </a:avLst>
          </a:prstGeom>
          <a:solidFill>
            <a:srgbClr val="4950BC"/>
          </a:solidFill>
          <a:ln/>
        </p:spPr>
      </p:sp>
      <p:sp>
        <p:nvSpPr>
          <p:cNvPr id="6" name="Text 3"/>
          <p:cNvSpPr/>
          <p:nvPr/>
        </p:nvSpPr>
        <p:spPr>
          <a:xfrm>
            <a:off x="9670137" y="1138416"/>
            <a:ext cx="2511862" cy="3139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Фрагментарность</a:t>
            </a:r>
            <a:endParaRPr lang="en-US" sz="1950" dirty="0">
              <a:solidFill>
                <a:srgbClr val="002060"/>
              </a:solidFill>
            </a:endParaRPr>
          </a:p>
        </p:txBody>
      </p:sp>
      <p:sp>
        <p:nvSpPr>
          <p:cNvPr id="7" name="Text 4"/>
          <p:cNvSpPr/>
          <p:nvPr/>
        </p:nvSpPr>
        <p:spPr>
          <a:xfrm>
            <a:off x="9601557" y="1568887"/>
            <a:ext cx="3738920" cy="9093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350"/>
              </a:lnSpc>
              <a:buNone/>
            </a:pPr>
            <a:r>
              <a:rPr lang="en-US" sz="15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Клиповое мышление — «лайфхаки» без целостного мировоззренческого контекста</a:t>
            </a:r>
            <a:endParaRPr lang="en-US" sz="1550" dirty="0">
              <a:solidFill>
                <a:srgbClr val="002060"/>
              </a:solidFill>
            </a:endParaRPr>
          </a:p>
        </p:txBody>
      </p:sp>
      <p:sp>
        <p:nvSpPr>
          <p:cNvPr id="8" name="Shape 5"/>
          <p:cNvSpPr/>
          <p:nvPr/>
        </p:nvSpPr>
        <p:spPr>
          <a:xfrm>
            <a:off x="9110305" y="2966442"/>
            <a:ext cx="4254937" cy="1848803"/>
          </a:xfrm>
          <a:prstGeom prst="roundRect">
            <a:avLst>
              <a:gd name="adj" fmla="val 5935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9281517" y="2966442"/>
            <a:ext cx="91440" cy="1848803"/>
          </a:xfrm>
          <a:prstGeom prst="roundRect">
            <a:avLst>
              <a:gd name="adj" fmla="val 92302"/>
            </a:avLst>
          </a:prstGeom>
          <a:solidFill>
            <a:srgbClr val="4950BC"/>
          </a:solidFill>
          <a:ln/>
        </p:spPr>
      </p:sp>
      <p:sp>
        <p:nvSpPr>
          <p:cNvPr id="10" name="Text 7"/>
          <p:cNvSpPr/>
          <p:nvPr/>
        </p:nvSpPr>
        <p:spPr>
          <a:xfrm>
            <a:off x="9582150" y="3075861"/>
            <a:ext cx="2687836" cy="3139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Утрата тактильности</a:t>
            </a:r>
            <a:endParaRPr lang="en-US" sz="1950" dirty="0">
              <a:solidFill>
                <a:srgbClr val="002060"/>
              </a:solidFill>
            </a:endParaRPr>
          </a:p>
        </p:txBody>
      </p:sp>
      <p:sp>
        <p:nvSpPr>
          <p:cNvPr id="11" name="Text 8"/>
          <p:cNvSpPr/>
          <p:nvPr/>
        </p:nvSpPr>
        <p:spPr>
          <a:xfrm>
            <a:off x="9601557" y="3652778"/>
            <a:ext cx="3738920" cy="9093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5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VR не заменит прикосновения к глине или челноку. Цифра — </a:t>
            </a:r>
            <a:r>
              <a:rPr lang="en-US" sz="1550" b="1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дополнение</a:t>
            </a:r>
            <a:r>
              <a:rPr lang="en-US" sz="15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не замена</a:t>
            </a:r>
            <a:endParaRPr lang="en-US" sz="1550" dirty="0">
              <a:solidFill>
                <a:srgbClr val="002060"/>
              </a:solidFill>
            </a:endParaRPr>
          </a:p>
        </p:txBody>
      </p:sp>
      <p:sp>
        <p:nvSpPr>
          <p:cNvPr id="12" name="Shape 9"/>
          <p:cNvSpPr/>
          <p:nvPr/>
        </p:nvSpPr>
        <p:spPr>
          <a:xfrm>
            <a:off x="9133522" y="4986219"/>
            <a:ext cx="4254937" cy="1545669"/>
          </a:xfrm>
          <a:prstGeom prst="roundRect">
            <a:avLst>
              <a:gd name="adj" fmla="val 7099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9316164" y="4999495"/>
            <a:ext cx="91440" cy="1545669"/>
          </a:xfrm>
          <a:prstGeom prst="roundRect">
            <a:avLst>
              <a:gd name="adj" fmla="val 92302"/>
            </a:avLst>
          </a:prstGeom>
          <a:solidFill>
            <a:srgbClr val="4950BC"/>
          </a:solidFill>
          <a:ln/>
        </p:spPr>
      </p:sp>
      <p:sp>
        <p:nvSpPr>
          <p:cNvPr id="14" name="Text 11"/>
          <p:cNvSpPr/>
          <p:nvPr/>
        </p:nvSpPr>
        <p:spPr>
          <a:xfrm>
            <a:off x="9582150" y="5114092"/>
            <a:ext cx="3003352" cy="3139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Цифровое неравенство</a:t>
            </a:r>
            <a:endParaRPr lang="en-US" sz="1950" dirty="0">
              <a:solidFill>
                <a:srgbClr val="002060"/>
              </a:solidFill>
            </a:endParaRPr>
          </a:p>
        </p:txBody>
      </p:sp>
      <p:sp>
        <p:nvSpPr>
          <p:cNvPr id="15" name="Text 12"/>
          <p:cNvSpPr/>
          <p:nvPr/>
        </p:nvSpPr>
        <p:spPr>
          <a:xfrm>
            <a:off x="9582150" y="5640348"/>
            <a:ext cx="3738920" cy="6062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350"/>
              </a:lnSpc>
              <a:buNone/>
            </a:pPr>
            <a:r>
              <a:rPr lang="en-US" sz="15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Слабый интернет в сельских школах требует офлайн-версий продуктов</a:t>
            </a:r>
            <a:endParaRPr lang="en-US" sz="1550" dirty="0">
              <a:solidFill>
                <a:srgbClr val="002060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570107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836777"/>
            <a:ext cx="886813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Три кита эффективной модели</a:t>
            </a:r>
            <a:endParaRPr lang="en-US" sz="4450" dirty="0">
              <a:solidFill>
                <a:srgbClr val="002060"/>
              </a:solidFill>
            </a:endParaRPr>
          </a:p>
        </p:txBody>
      </p:sp>
      <p:sp>
        <p:nvSpPr>
          <p:cNvPr id="3" name="Shape 1"/>
          <p:cNvSpPr/>
          <p:nvPr/>
        </p:nvSpPr>
        <p:spPr>
          <a:xfrm>
            <a:off x="1133951" y="3906441"/>
            <a:ext cx="3856077" cy="226814"/>
          </a:xfrm>
          <a:prstGeom prst="roundRect">
            <a:avLst>
              <a:gd name="adj" fmla="val 42003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93790" y="3679567"/>
            <a:ext cx="680442" cy="680442"/>
          </a:xfrm>
          <a:prstGeom prst="roundRect">
            <a:avLst>
              <a:gd name="adj" fmla="val 6719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3930" y="3849707"/>
            <a:ext cx="340162" cy="34016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20604" y="458688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Доступность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7" name="Text 4"/>
          <p:cNvSpPr/>
          <p:nvPr/>
        </p:nvSpPr>
        <p:spPr>
          <a:xfrm>
            <a:off x="1020604" y="5077301"/>
            <a:ext cx="374273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Онлайн-платформы с офлайн-режимом для учителей в удалёнке</a:t>
            </a:r>
            <a:endParaRPr lang="en-US" sz="1750" dirty="0">
              <a:solidFill>
                <a:srgbClr val="002060"/>
              </a:solidFill>
            </a:endParaRPr>
          </a:p>
        </p:txBody>
      </p:sp>
      <p:sp>
        <p:nvSpPr>
          <p:cNvPr id="8" name="Shape 5"/>
          <p:cNvSpPr/>
          <p:nvPr/>
        </p:nvSpPr>
        <p:spPr>
          <a:xfrm>
            <a:off x="5557123" y="3566160"/>
            <a:ext cx="3856077" cy="226814"/>
          </a:xfrm>
          <a:prstGeom prst="roundRect">
            <a:avLst>
              <a:gd name="adj" fmla="val 42003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5216962" y="3339286"/>
            <a:ext cx="680442" cy="680442"/>
          </a:xfrm>
          <a:prstGeom prst="roundRect">
            <a:avLst>
              <a:gd name="adj" fmla="val 6719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87102" y="3509427"/>
            <a:ext cx="340162" cy="340162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43776" y="424660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Интерактивность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12" name="Text 8"/>
          <p:cNvSpPr/>
          <p:nvPr/>
        </p:nvSpPr>
        <p:spPr>
          <a:xfrm>
            <a:off x="5443776" y="4737021"/>
            <a:ext cx="374273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Создание собственного контента в играх и медиа</a:t>
            </a:r>
            <a:endParaRPr lang="en-US" sz="1750" dirty="0">
              <a:solidFill>
                <a:srgbClr val="002060"/>
              </a:solidFill>
            </a:endParaRPr>
          </a:p>
        </p:txBody>
      </p:sp>
      <p:sp>
        <p:nvSpPr>
          <p:cNvPr id="13" name="Shape 9"/>
          <p:cNvSpPr/>
          <p:nvPr/>
        </p:nvSpPr>
        <p:spPr>
          <a:xfrm>
            <a:off x="9980295" y="3225998"/>
            <a:ext cx="3856077" cy="226814"/>
          </a:xfrm>
          <a:prstGeom prst="roundRect">
            <a:avLst>
              <a:gd name="adj" fmla="val 42003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4" name="Shape 10"/>
          <p:cNvSpPr/>
          <p:nvPr/>
        </p:nvSpPr>
        <p:spPr>
          <a:xfrm>
            <a:off x="9640133" y="2999125"/>
            <a:ext cx="680442" cy="680442"/>
          </a:xfrm>
          <a:prstGeom prst="roundRect">
            <a:avLst>
              <a:gd name="adj" fmla="val 6719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10274" y="3169265"/>
            <a:ext cx="340162" cy="340162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9866948" y="39064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206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Иммерсивность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17" name="Text 12"/>
          <p:cNvSpPr/>
          <p:nvPr/>
        </p:nvSpPr>
        <p:spPr>
          <a:xfrm>
            <a:off x="9866948" y="4396859"/>
            <a:ext cx="374273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en-US" sz="175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Проживание опыта через VR — эмпатия и глубокая вовлечённость</a:t>
            </a:r>
            <a:endParaRPr lang="en-US" sz="1750" dirty="0">
              <a:solidFill>
                <a:srgbClr val="002060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8"/>
          <a:stretch/>
        </p:blipFill>
        <p:spPr bwMode="auto">
          <a:xfrm>
            <a:off x="0" y="6570107"/>
            <a:ext cx="14630400" cy="175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418</Words>
  <Application>Microsoft Office PowerPoint</Application>
  <PresentationFormat>Произвольный</PresentationFormat>
  <Paragraphs>83</Paragraphs>
  <Slides>11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Inter Bold</vt:lpstr>
      <vt:lpstr>Calibri</vt:lpstr>
      <vt:lpstr>Inter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15</cp:revision>
  <dcterms:created xsi:type="dcterms:W3CDTF">2026-04-19T17:32:01Z</dcterms:created>
  <dcterms:modified xsi:type="dcterms:W3CDTF">2026-04-20T18:07:40Z</dcterms:modified>
</cp:coreProperties>
</file>